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322" r:id="rId5"/>
    <p:sldId id="330" r:id="rId6"/>
    <p:sldId id="324" r:id="rId7"/>
    <p:sldId id="323" r:id="rId8"/>
    <p:sldId id="325" r:id="rId9"/>
    <p:sldId id="327" r:id="rId10"/>
    <p:sldId id="328" r:id="rId11"/>
    <p:sldId id="331" r:id="rId12"/>
    <p:sldId id="329" r:id="rId13"/>
    <p:sldId id="332" r:id="rId14"/>
    <p:sldId id="333" r:id="rId15"/>
    <p:sldId id="337" r:id="rId16"/>
    <p:sldId id="334" r:id="rId17"/>
    <p:sldId id="335" r:id="rId18"/>
    <p:sldId id="336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9" r:id="rId30"/>
    <p:sldId id="348" r:id="rId31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8BF"/>
    <a:srgbClr val="586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5388" autoAdjust="0"/>
  </p:normalViewPr>
  <p:slideViewPr>
    <p:cSldViewPr snapToGrid="0">
      <p:cViewPr varScale="1">
        <p:scale>
          <a:sx n="106" d="100"/>
          <a:sy n="106" d="100"/>
        </p:scale>
        <p:origin x="474" y="114"/>
      </p:cViewPr>
      <p:guideLst/>
    </p:cSldViewPr>
  </p:slideViewPr>
  <p:outlineViewPr>
    <p:cViewPr>
      <p:scale>
        <a:sx n="33" d="100"/>
        <a:sy n="33" d="100"/>
      </p:scale>
      <p:origin x="0" y="-77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401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1A50702-3C68-4B14-B819-72B57D27F9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F0F4880-E690-44D0-8356-A9E7BDBAB0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B045831F-6AD1-4DED-BF09-35BFE3A3C66F}" type="datetime1">
              <a:rPr lang="de-DE" smtClean="0"/>
              <a:t>24.03.2025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B4ACF6-39FD-4B08-A7D5-5BFDC37B46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7C9FD2-2C57-4DE7-8EA4-86DEE80B98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00AC623C-86E0-4A85-83FB-F4A716956FD4}" type="slidenum">
              <a:rPr lang="de-DE" smtClean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395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fld id="{4EAF0040-DFA1-4580-86F0-5CFB9E4596B0}" type="datetime1">
              <a:rPr lang="de-DE" smtClean="0"/>
              <a:pPr/>
              <a:t>24.03.2025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C37D7554-D10C-4E29-B8E6-BB7111FA614F}" type="slidenum">
              <a:rPr lang="de-DE" smtClean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734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2342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4951F-D843-2A90-8DFE-A8DE5AE16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3477151-1DC2-5C28-892F-C7E45A9C9E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372F224-5272-8B66-55A3-59B6B76E2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7CE1CD-B40A-62C5-38B4-F7DA5DFB4F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8945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E1766-F7C0-E980-8DA4-19B14AF14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4AE61BB-F6B9-923A-4935-729549AD1C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8587032-2BED-81B6-A99B-33EC1DF2D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5538B8-CA36-76A5-32B2-2D23B6FA2B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3905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DD8C1-7E0F-F3AA-9D6D-E9FF49BCA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8D8E5C6-AD93-FA12-5395-BEC3CE7C3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C58A3A2-C85F-0592-A0B5-C073A864C3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7795FD-18A9-07E7-D86A-F57573B4BA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230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4D614-E447-6F14-2F16-9595CF177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E2508E4-6C42-FBAA-A7A3-F80327A45C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87B85DD-ED36-7BAD-6F62-65509E61C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E71D35-8C45-350A-3B39-1C3A01E8DD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1540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1DBE4-5530-51AB-8227-AC103962A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D84C76A-E385-4B1A-4CF1-708908484A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207EA0-7F3D-C2A8-A1EC-9DB668387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9B454D-FBAF-F034-8B05-197487CAED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189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7F796-57DB-510A-1920-FED8629E6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7621D20-1CAF-0B1C-A6D1-7840D939EF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8E32A0B-397E-112A-D7F1-D5B912B6D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7FB0B0-C65C-B6BF-C142-FA19F8092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0668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81DAA-3F36-E585-9133-1A8B71130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C69610F-4C49-9F1B-A02E-758C761B2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D8F384E-8834-60C6-1B0B-4E849C92B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0183C1-9258-A4DE-43D3-BFA3DE5D9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4449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5FD60-D879-458B-AB39-1FDDF2F1F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2C45C93-DD07-7CC5-B327-3363EEDC6A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8E8FC38-153D-067C-C312-B1EF578C0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689281-8B8D-8178-7F93-05FA592D1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5032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8134D-1CA9-212F-DE9A-D02435D0E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AA313BC-FE2B-FBFF-2A74-C9A1AAFD1F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A463FD0-8BE1-4E5D-7BD3-0FBDD9722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F2B6D2-1B3E-5F07-217A-F64F81F1A7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103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A0A38-64FA-F7AE-2F6C-A0138BDA1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95BA207-1D71-98C2-8DBC-F6A44AF8D2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9412450-4262-1F7C-4289-A10957B31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D7C260-190A-7712-C16F-A432203F3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9941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FF190-6B1E-A3B5-7E3B-C3B29D211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C6F62E3-552A-0103-624D-030C3391C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8297231-72D5-22F8-06B7-032EBD53D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A7C39B-89E9-909F-1034-3F3D2071D7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9479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A5B05-4931-2740-C323-6342C310B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609CE05-A68B-0350-A46E-19ACAC3F4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B6AE94C-9E7B-488B-5CE4-36066E008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C160F3-89F2-029E-2E79-CE0E311057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8822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89CC8-AFDD-11D0-1773-C2DBE1AA2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92CEA54-8B6F-C8BF-84FC-41002BF586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E5B022C-DAB3-9085-53A6-14BD88DAA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7FC313-1C22-5A99-B0E2-9A8E7ADF83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9065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AA4B1-BC75-F5A7-0B21-06B47FBA1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9F4E6F8-8F5C-DDEF-3D0A-7A282658CB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63CC12B-598E-A8AC-8E80-6FA8DB129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E6ED9C-872F-C849-06D7-E3772F1E80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6750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CB98A-63CA-8AA1-043A-6548C30E9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5793E23-6FAB-368E-5323-696B2E1735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E7C7B36-51C6-5902-0588-2EE4C354D9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3704AA-D25A-7CE6-A789-C7E536EC19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3501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71445-E9BC-6860-7220-182337B6B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C761550-8934-114A-6E0B-6C8583FF3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1EC8EDA-AA29-D3B5-8CB7-3736678E8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5261A0-EB9D-33DD-9B0A-22F9E03672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741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890E5-DCF1-A0BF-53FB-F9DD4E3ED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F0765EC-DDFF-3371-2A60-34D07FDF1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6BC93E-0CD8-3F16-EB6B-7F36BA231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E9A461-A49E-0CAC-CF12-DC22A4F61B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773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F86C1-3707-B2D4-D0C2-EFD6621D0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484B103-888B-219E-187F-CB2A523116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02C1E44-ECD8-D759-0714-77C7B1813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3BEF09-F545-0EEB-5C77-90F9CCD5C1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83476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E9D16-63E5-51A5-8542-E0FAB8AE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1184BAF-9BEE-168C-65F7-982FD1A39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92738E-C2F6-89C5-0EAA-9F7B75FC2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90529C-5B82-F7A0-4EE6-687AAA6794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770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BE95E-8751-F276-B586-3D6CC6863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B70582C-602E-04E3-6872-7ACB05AF1F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56F4227-F174-B6F9-A8CD-8F61B9D8A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11D3AE-3B6F-6EC0-CB3B-4BADC3CFC2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3146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0C21B-C07D-885E-B3EC-E75E5C6B1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0F34709-8EC1-5B19-92A9-A3D844D4A5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C84B43D-4498-C9A6-5FC5-BEC15A80D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524D3D-634C-9C2C-6E7B-26FE944BAC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7189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196B0-7C4A-5DC0-5BA3-5358AEB9D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C7FD453-89DF-A87F-6A98-7A1ACE9330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F5E5272-8DCA-66FC-F8C2-0B0298F0E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50A94B-4178-4A4E-D4E0-03FFB72C7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2409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157DB-F567-61E4-B858-BD29A3B6B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C4BD57D-72AD-1974-6E1B-5B86DD35E8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9C3C117-2825-A810-0ECD-1388274C4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669950-F0DF-F5BB-EB46-541D87C8F9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3377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95012-11FE-19DA-74A4-1ED162023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CEDCC7-A20C-AD89-9DFF-5CE3C90A8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AE58E3F-F55D-7DFB-3D17-2AE238D64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22A16-09D2-84F6-BC4C-09B2E4FB13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1911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BDA7C-8ECE-1D76-4B3B-E916980B8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506F8E4-CFCD-EE38-CD9A-1616A1AFA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09BD802-202E-3D03-31BD-056662A23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E48C3FB-2DDE-5244-E354-A4BC4A2960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3167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CAA7-B958-FAA5-6B1D-74014F52E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C9B37F9-8090-9DC1-7F88-B147A771A2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00349E6-CAC9-CF3F-8D56-EA3F3FB7A9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059211-F8E1-66B9-9BDE-1827DFA83B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563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5" y="690511"/>
            <a:ext cx="5185821" cy="5253089"/>
          </a:xfrm>
        </p:spPr>
        <p:txBody>
          <a:bodyPr rtlCol="0" anchor="b">
            <a:normAutofit/>
          </a:bodyPr>
          <a:lstStyle>
            <a:lvl1pPr>
              <a:defRPr lang="de-DE"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784555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inhalt und Tabel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68814" y="2057400"/>
            <a:ext cx="3091027" cy="3867538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/>
            </a:lvl1pPr>
            <a:lvl2pPr marL="8001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2pPr>
            <a:lvl3pPr marL="12573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3pPr>
            <a:lvl4pPr marL="17145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4pPr>
            <a:lvl5pPr marL="21717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4" name="Tabellenplatzhalter 13">
            <a:extLst>
              <a:ext uri="{FF2B5EF4-FFF2-40B4-BE49-F238E27FC236}">
                <a16:creationId xmlns:a16="http://schemas.microsoft.com/office/drawing/2014/main" id="{EA708189-1532-1BDD-104F-4D8556146CEE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097463" y="2051976"/>
            <a:ext cx="6180137" cy="3867538"/>
          </a:xfrm>
        </p:spPr>
        <p:txBody>
          <a:bodyPr rtlCol="0">
            <a:normAutofit/>
          </a:bodyPr>
          <a:lstStyle>
            <a:lvl1pPr>
              <a:defRPr lang="de-DE" sz="2000"/>
            </a:lvl1pPr>
          </a:lstStyle>
          <a:p>
            <a:pPr rtl="0"/>
            <a:r>
              <a:rPr lang="fr-FR"/>
              <a:t>Cliquez sur l'icône pour ajouter un tableau</a:t>
            </a:r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6E0EC71B-95A1-C740-6B1F-F8DF02E2D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de-DE" smtClean="0"/>
              <a:pPr rtl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929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 2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8B0AB10A-3CAB-D4C0-3CB1-401461802B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68814" y="2066731"/>
            <a:ext cx="6452876" cy="3867538"/>
          </a:xfrm>
        </p:spPr>
        <p:txBody>
          <a:bodyPr lIns="0" rtlCol="0"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lang="de-DE" sz="2000"/>
            </a:lvl1pPr>
            <a:lvl2pPr>
              <a:lnSpc>
                <a:spcPct val="100000"/>
              </a:lnSpc>
              <a:spcAft>
                <a:spcPts val="600"/>
              </a:spcAft>
              <a:defRPr lang="de-DE" sz="2000"/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lang="de-DE" sz="2000"/>
            </a:lvl3pPr>
            <a:lvl4pPr>
              <a:lnSpc>
                <a:spcPct val="100000"/>
              </a:lnSpc>
              <a:spcAft>
                <a:spcPts val="1200"/>
              </a:spcAft>
              <a:defRPr lang="de-DE" sz="2000"/>
            </a:lvl4pPr>
            <a:lvl5pPr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7DBA8ADB-B20F-8404-46AB-AF67E25C7C7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9196" y="2066731"/>
            <a:ext cx="3108391" cy="3867538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lang="de-DE" sz="2000"/>
            </a:lvl1pPr>
            <a:lvl2pPr marL="8001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lang="de-DE" sz="2000"/>
            </a:lvl2pPr>
            <a:lvl3pPr marL="1257300" indent="-342900">
              <a:buFont typeface="Arial" panose="020B0604020202020204" pitchFamily="34" charset="0"/>
              <a:buChar char="•"/>
              <a:defRPr lang="de-DE" sz="2000"/>
            </a:lvl3pPr>
            <a:lvl4pPr marL="1714500" indent="-342900">
              <a:buFont typeface="Arial" panose="020B0604020202020204" pitchFamily="34" charset="0"/>
              <a:buChar char="•"/>
              <a:defRPr lang="de-DE" sz="2000"/>
            </a:lvl4pPr>
            <a:lvl5pPr marL="2171700" indent="-342900"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8814D5F7-E70A-5F97-5C8F-95B9E1B6D4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de-DE" smtClean="0"/>
              <a:pPr rtl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2814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abel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9" name="Tabellenplatzhalter 8">
            <a:extLst>
              <a:ext uri="{FF2B5EF4-FFF2-40B4-BE49-F238E27FC236}">
                <a16:creationId xmlns:a16="http://schemas.microsoft.com/office/drawing/2014/main" id="{CB43608F-0A38-CF4A-4B3B-F1212E786FD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487488" y="2057400"/>
            <a:ext cx="9790112" cy="3886200"/>
          </a:xfrm>
        </p:spPr>
        <p:txBody>
          <a:bodyPr rtlCol="0">
            <a:normAutofit/>
          </a:bodyPr>
          <a:lstStyle>
            <a:lvl1pPr>
              <a:defRPr lang="de-DE" sz="2400"/>
            </a:lvl1pPr>
          </a:lstStyle>
          <a:p>
            <a:pPr rtl="0"/>
            <a:r>
              <a:rPr lang="fr-FR"/>
              <a:t>Cliquez sur l'icône pour ajouter un tableau</a:t>
            </a:r>
            <a:endParaRPr lang="de-DE"/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05DA3688-07D1-82D9-6818-C95E9A69C2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de-DE" smtClean="0"/>
              <a:pPr rtl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1357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4" y="690511"/>
            <a:ext cx="4964671" cy="5253089"/>
          </a:xfrm>
        </p:spPr>
        <p:txBody>
          <a:bodyPr rtlCol="0" anchor="b">
            <a:normAutofit/>
          </a:bodyPr>
          <a:lstStyle>
            <a:lvl1pPr>
              <a:defRPr lang="de-DE"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AD608249-3D60-D3B2-68C5-778D0EA18F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2286" y="690465"/>
            <a:ext cx="4784372" cy="5253089"/>
          </a:xfrm>
        </p:spPr>
        <p:txBody>
          <a:bodyPr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>
                <a:solidFill>
                  <a:schemeClr val="bg1"/>
                </a:solidFill>
              </a:defRPr>
            </a:lvl1pPr>
            <a:lvl2pPr marL="7429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1800">
                <a:solidFill>
                  <a:schemeClr val="bg1"/>
                </a:solidFill>
              </a:defRPr>
            </a:lvl2pPr>
            <a:lvl3pPr marL="12001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1600">
                <a:solidFill>
                  <a:schemeClr val="bg1"/>
                </a:solidFill>
              </a:defRPr>
            </a:lvl3pPr>
            <a:lvl4pPr marL="16573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1400">
                <a:solidFill>
                  <a:schemeClr val="bg1"/>
                </a:solidFill>
              </a:defRPr>
            </a:lvl4pPr>
            <a:lvl5pPr marL="21145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4374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5583" y="737115"/>
            <a:ext cx="4640418" cy="5407091"/>
          </a:xfrm>
        </p:spPr>
        <p:txBody>
          <a:bodyPr lIns="0"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2" name="Inhaltsplatzhalt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88461" y="737115"/>
            <a:ext cx="4449712" cy="5407091"/>
          </a:xfrm>
        </p:spPr>
        <p:txBody>
          <a:bodyPr lIns="0" tIns="0" rIns="0" bIns="0" rtlCol="0" anchor="ctr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E9F5D75-1D8F-F695-81F8-4A6D0C6782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de-DE" smtClean="0"/>
              <a:pPr rtl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724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Bild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1278294"/>
            <a:ext cx="5000318" cy="4904141"/>
          </a:xfrm>
        </p:spPr>
        <p:txBody>
          <a:bodyPr rtlCol="0" anchor="b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2169" y="-1"/>
            <a:ext cx="4635426" cy="6857999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2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Untertitel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3508311"/>
            <a:ext cx="9923770" cy="1438762"/>
          </a:xfrm>
        </p:spPr>
        <p:txBody>
          <a:bodyPr rtlCol="0" anchor="b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600" y="0"/>
            <a:ext cx="10361995" cy="3429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D179113D-0374-3934-841E-56AD5AFCF9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3828" y="5228488"/>
            <a:ext cx="9923770" cy="1368256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lang="de-DE"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Untertitel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22722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5" y="503852"/>
            <a:ext cx="9150675" cy="1427585"/>
          </a:xfrm>
        </p:spPr>
        <p:txBody>
          <a:bodyPr lIns="0"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2" name="Inhaltsplatzhalt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50153" y="2108722"/>
            <a:ext cx="8552264" cy="4119463"/>
          </a:xfrm>
        </p:spPr>
        <p:txBody>
          <a:bodyPr lIns="0" tIns="0" rIns="0" bIns="0"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5DABAFC1-3E76-DCE6-3A6D-E0020C5BE8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de-DE" smtClean="0"/>
              <a:pPr rtl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359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507175C5-CB2F-2BAC-3704-54DCD1BF04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031" y="1068169"/>
            <a:ext cx="10115939" cy="2681549"/>
          </a:xfrm>
        </p:spPr>
        <p:txBody>
          <a:bodyPr rtlCol="0" anchor="b"/>
          <a:lstStyle>
            <a:lvl1pPr algn="ctr">
              <a:defRPr lang="de-DE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901905E-33E7-852F-94E3-8E100B3D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914400"/>
            <a:ext cx="10363200" cy="50292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B7799F7-CBB1-9649-7D06-F7EEFD4F0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1AFC5CA-DB29-4B8C-C004-72E4EC761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9" name="Textplatzhalter 12">
            <a:extLst>
              <a:ext uri="{FF2B5EF4-FFF2-40B4-BE49-F238E27FC236}">
                <a16:creationId xmlns:a16="http://schemas.microsoft.com/office/drawing/2014/main" id="{E3CB2D2A-7172-87CE-D493-DAF52D62EB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031" y="4027047"/>
            <a:ext cx="10115939" cy="176278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lang="de-DE"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Untertitel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069536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 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2" name="Inhaltsplatzhalt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4" y="2057401"/>
            <a:ext cx="4627186" cy="41194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lang="de-DE" sz="2000"/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68185" y="2057401"/>
            <a:ext cx="4609399" cy="41194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lang="de-DE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1D40DF0B-6602-19D4-3110-4659C28780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de-DE" smtClean="0"/>
              <a:pPr rtl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1720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 3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C355854D-70C0-E6E1-2A0C-284D00A21AE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5" y="2057401"/>
            <a:ext cx="3068678" cy="4119463"/>
          </a:xfrm>
        </p:spPr>
        <p:txBody>
          <a:bodyPr lIns="0"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de-DE" sz="2000"/>
            </a:lvl1pPr>
            <a:lvl2pPr marL="457200" indent="-32004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+mj-lt"/>
              <a:buAutoNum type="alphaLcPeriod"/>
              <a:defRPr lang="de-DE" sz="2000"/>
            </a:lvl2pPr>
            <a:lvl3pPr marL="9144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rabicParenR"/>
              <a:defRPr lang="de-DE" sz="2000"/>
            </a:lvl3pPr>
            <a:lvl4pPr marL="13716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lphaLcParenR"/>
              <a:defRPr lang="de-DE" sz="2000"/>
            </a:lvl4pPr>
            <a:lvl5pPr marL="1828800" indent="-320040">
              <a:spcBef>
                <a:spcPts val="1000"/>
              </a:spcBef>
              <a:spcAft>
                <a:spcPts val="1200"/>
              </a:spcAft>
              <a:buFont typeface="+mj-lt"/>
              <a:buAutoNum type="romanLcPeriod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91727" y="2057401"/>
            <a:ext cx="6085857" cy="41194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lang="de-DE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D7B331F9-6D4A-5020-969F-E961AF374E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de-DE" smtClean="0"/>
              <a:pPr rtl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423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ild und Inhal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357912CB-B8F8-1E65-094F-AD3220E6C7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3363" y="2061969"/>
            <a:ext cx="4592637" cy="4805362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de-DE"/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787262" y="2052736"/>
            <a:ext cx="4490320" cy="4800598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lang="de-DE" sz="2000"/>
            </a:lvl1pPr>
            <a:lvl2pPr marL="800100" indent="-3429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2pPr>
            <a:lvl3pPr marL="12573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3pPr>
            <a:lvl4pPr marL="17145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4pPr>
            <a:lvl5pPr marL="21717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8809D86D-3DDE-CA24-4CAA-DF6944B9BC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de-DE" smtClean="0"/>
              <a:pPr rtl="0"/>
              <a:t>‹N°›</a:t>
            </a:fld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10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B82F216-62F1-7E0B-63FD-51C27CDAA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61F31D-B959-2AD8-9208-FF08B574D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32C8C7-5C6C-400B-AEC0-4D8178161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pPr rtl="0"/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7105D6-7B52-4B7D-9473-BCD571A93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3EAA0A-7090-4FA3-AD1C-CD4570404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2136" y="5943601"/>
            <a:ext cx="968983" cy="651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1200" b="1" spc="150" baseline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fld id="{18D65601-5AE2-46FC-B138-694DDD2B510D}" type="slidenum">
              <a:rPr lang="de-DE" smtClean="0"/>
              <a:pPr rtl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743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3" r:id="rId2"/>
    <p:sldLayoutId id="2147483692" r:id="rId3"/>
    <p:sldLayoutId id="2147483691" r:id="rId4"/>
    <p:sldLayoutId id="2147483690" r:id="rId5"/>
    <p:sldLayoutId id="2147483689" r:id="rId6"/>
    <p:sldLayoutId id="2147483688" r:id="rId7"/>
    <p:sldLayoutId id="2147483687" r:id="rId8"/>
    <p:sldLayoutId id="2147483686" r:id="rId9"/>
    <p:sldLayoutId id="2147483685" r:id="rId10"/>
    <p:sldLayoutId id="2147483684" r:id="rId11"/>
    <p:sldLayoutId id="2147483682" r:id="rId12"/>
    <p:sldLayoutId id="214748368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454C9E-20FB-B999-9303-C71D1334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15" y="690511"/>
            <a:ext cx="9220619" cy="5253089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5400" noProof="0" dirty="0"/>
              <a:t>Avancées projet solution d‘investissement</a:t>
            </a:r>
          </a:p>
        </p:txBody>
      </p:sp>
    </p:spTree>
    <p:extLst>
      <p:ext uri="{BB962C8B-B14F-4D97-AF65-F5344CB8AC3E}">
        <p14:creationId xmlns:p14="http://schemas.microsoft.com/office/powerpoint/2010/main" val="3378822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5A10C-36D5-0108-0CB1-000BDA992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97D41-2794-2784-C05E-DD1EC10F3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18" y="345553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el-GR" sz="3200" b="0" i="0" dirty="0">
                <a:effectLst/>
              </a:rPr>
              <a:t>β</a:t>
            </a:r>
            <a:r>
              <a:rPr lang="fr-FR" sz="3200" b="0" i="0" dirty="0">
                <a:effectLst/>
              </a:rPr>
              <a:t> du</a:t>
            </a:r>
            <a:r>
              <a:rPr lang="fr-FR" sz="3200" noProof="0" dirty="0"/>
              <a:t> CAPM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18FBCE-7ABE-6B45-08C6-057C5DCAF6B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10</a:t>
            </a:fld>
            <a:endParaRPr lang="fr-FR" noProof="0" dirty="0"/>
          </a:p>
        </p:txBody>
      </p:sp>
      <p:pic>
        <p:nvPicPr>
          <p:cNvPr id="5" name="Image 4" descr="Une image contenant texte, capture d’écran, diagramme, ligne&#10;&#10;Le contenu généré par l’IA peut être incorrect.">
            <a:extLst>
              <a:ext uri="{FF2B5EF4-FFF2-40B4-BE49-F238E27FC236}">
                <a16:creationId xmlns:a16="http://schemas.microsoft.com/office/drawing/2014/main" id="{F05571F1-0AEB-57B2-845E-963C2CB9D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18" y="1133389"/>
            <a:ext cx="10057115" cy="481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33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D1279-8E1F-077B-BBC0-65B38214A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AE425-8757-0BF6-B076-B5B07E3DC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18" y="345553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noProof="0" dirty="0"/>
              <a:t>Variable de stress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331187-9349-233A-B094-13A9A9E803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11</a:t>
            </a:fld>
            <a:endParaRPr lang="fr-FR" noProof="0" dirty="0"/>
          </a:p>
        </p:txBody>
      </p:sp>
      <p:pic>
        <p:nvPicPr>
          <p:cNvPr id="8" name="Image 7" descr="Une image contenant texte, diagramme, Tracé, ligne&#10;&#10;Le contenu généré par l’IA peut être incorrect.">
            <a:extLst>
              <a:ext uri="{FF2B5EF4-FFF2-40B4-BE49-F238E27FC236}">
                <a16:creationId xmlns:a16="http://schemas.microsoft.com/office/drawing/2014/main" id="{7A8EC7B9-1C79-17D2-4737-F042C0CA1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446" y="895342"/>
            <a:ext cx="6401316" cy="3001996"/>
          </a:xfrm>
          <a:prstGeom prst="rect">
            <a:avLst/>
          </a:prstGeom>
        </p:spPr>
      </p:pic>
      <p:pic>
        <p:nvPicPr>
          <p:cNvPr id="10" name="Image 9" descr="Une image contenant texte, diagramme, capture d’écran, Tracé&#10;&#10;Le contenu généré par l’IA peut être incorrect.">
            <a:extLst>
              <a:ext uri="{FF2B5EF4-FFF2-40B4-BE49-F238E27FC236}">
                <a16:creationId xmlns:a16="http://schemas.microsoft.com/office/drawing/2014/main" id="{CC479EEE-95D6-D37A-6714-B539C0F995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51"/>
          <a:stretch/>
        </p:blipFill>
        <p:spPr>
          <a:xfrm>
            <a:off x="3123446" y="3856004"/>
            <a:ext cx="6401316" cy="300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3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AC699-4BBB-80F7-4184-E1839EB84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D6787D-EECB-B52F-1E4F-68B3C10C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18" y="345553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Tilter l’allocation de long terme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A23371-1998-C4DD-4E4E-253D6001604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12</a:t>
            </a:fld>
            <a:endParaRPr lang="fr-FR" noProof="0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BC30667-DDBC-C4BC-D7B9-F97EEE423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499" y="966130"/>
            <a:ext cx="6832171" cy="55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40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842B3-6F99-5601-863F-A443FE880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9A54E-3D9D-2507-B15B-F11834638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18" y="345553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Premiers </a:t>
            </a:r>
            <a:r>
              <a:rPr lang="fr-FR" sz="3200" dirty="0" err="1"/>
              <a:t>backtest</a:t>
            </a:r>
            <a:r>
              <a:rPr lang="fr-FR" sz="3200" dirty="0"/>
              <a:t> : Benchmark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53A624-9129-1921-CC20-748399DE31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13</a:t>
            </a:fld>
            <a:endParaRPr lang="fr-FR" noProof="0" dirty="0"/>
          </a:p>
        </p:txBody>
      </p:sp>
      <p:pic>
        <p:nvPicPr>
          <p:cNvPr id="5" name="Image 4" descr="Une image contenant ligne, texte, Tracé, diagramme&#10;&#10;Le contenu généré par l’IA peut être incorrect.">
            <a:extLst>
              <a:ext uri="{FF2B5EF4-FFF2-40B4-BE49-F238E27FC236}">
                <a16:creationId xmlns:a16="http://schemas.microsoft.com/office/drawing/2014/main" id="{A041DFCD-9529-8B5F-4880-93F6FE2CA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403" y="1111313"/>
            <a:ext cx="9918908" cy="4462986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9BD229F-AFC9-1017-52DF-4C8CDD5568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20172" y="5363806"/>
            <a:ext cx="7016438" cy="887239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marL="0" indent="0" algn="ctr" rtl="0">
              <a:buNone/>
            </a:pPr>
            <a:r>
              <a:rPr lang="fr-FR" sz="1800" i="1" dirty="0"/>
              <a:t>Performance de l’indice vs l’indice reconstitué via les sous-jacents</a:t>
            </a:r>
            <a:endParaRPr lang="fr-FR" sz="1800" i="1" noProof="0" dirty="0"/>
          </a:p>
        </p:txBody>
      </p:sp>
    </p:spTree>
    <p:extLst>
      <p:ext uri="{BB962C8B-B14F-4D97-AF65-F5344CB8AC3E}">
        <p14:creationId xmlns:p14="http://schemas.microsoft.com/office/powerpoint/2010/main" val="338957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5DBB8-92AC-7D13-C750-916AE53A0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0727E6-F41E-0D1D-0C37-2ABAEB8A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18" y="345553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Premiers </a:t>
            </a:r>
            <a:r>
              <a:rPr lang="fr-FR" sz="3200" dirty="0" err="1"/>
              <a:t>backtest</a:t>
            </a:r>
            <a:r>
              <a:rPr lang="fr-FR" sz="3200" dirty="0"/>
              <a:t> : Allocation Stratégique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49F2FB-9A67-F988-466A-3574EDC0154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14</a:t>
            </a:fld>
            <a:endParaRPr lang="fr-FR" noProof="0" dirty="0"/>
          </a:p>
        </p:txBody>
      </p:sp>
      <p:pic>
        <p:nvPicPr>
          <p:cNvPr id="9" name="Image 8" descr="Une image contenant texte, capture d’écran, Tracé, ligne&#10;&#10;Le contenu généré par l’IA peut être incorrect.">
            <a:extLst>
              <a:ext uri="{FF2B5EF4-FFF2-40B4-BE49-F238E27FC236}">
                <a16:creationId xmlns:a16="http://schemas.microsoft.com/office/drawing/2014/main" id="{4B39219C-FA73-043B-D418-AC1765ABE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654" y="977774"/>
            <a:ext cx="6213419" cy="414227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3D3A342-ECDA-BC7E-8403-0F1EFA17B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169" y="5209269"/>
            <a:ext cx="10114695" cy="132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69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A1BEF-E8F8-1816-B32F-7F23B05F7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8B128A-AA6C-D3CD-3887-03B43E820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18" y="345553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Premiers </a:t>
            </a:r>
            <a:r>
              <a:rPr lang="fr-FR" sz="3200" dirty="0" err="1"/>
              <a:t>backtest</a:t>
            </a:r>
            <a:r>
              <a:rPr lang="fr-FR" sz="3200" dirty="0"/>
              <a:t> : Benchmark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69346D-6D31-3D01-79BF-8E59EBC2E5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15</a:t>
            </a:fld>
            <a:endParaRPr lang="fr-FR" noProof="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892710D-55A4-4F3C-6D7B-10093D5B350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928419" y="5395930"/>
            <a:ext cx="7016438" cy="887239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marL="0" indent="0" algn="ctr" rtl="0">
              <a:buNone/>
            </a:pPr>
            <a:r>
              <a:rPr lang="fr-FR" sz="1800" i="1" dirty="0"/>
              <a:t>Evolution de l’allocation stratégique</a:t>
            </a:r>
            <a:endParaRPr lang="fr-FR" sz="1800" i="1" noProof="0" dirty="0"/>
          </a:p>
        </p:txBody>
      </p:sp>
      <p:pic>
        <p:nvPicPr>
          <p:cNvPr id="6" name="Image 5" descr="Une image contenant texte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211FDDC6-BCC4-ECE0-CB1E-5B26853CD6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55"/>
          <a:stretch/>
        </p:blipFill>
        <p:spPr>
          <a:xfrm>
            <a:off x="3143440" y="1291816"/>
            <a:ext cx="6586397" cy="427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42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9411F-1F6A-6B81-C953-1F1B16C02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92AA7-FA34-02B2-F786-F4C1FC132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692" y="266324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4400" noProof="0" dirty="0"/>
              <a:t>Rendez-vous 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147C94-479C-FAED-9188-8CBAEA29513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16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90650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F6453-2118-6AB9-0C5C-286FDA7B7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8EB271-477C-C3B8-77D0-BA1E8ABE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18" y="345553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MIDAS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93D822-3FA8-A065-98E0-453F7DD5D3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17</a:t>
            </a:fld>
            <a:endParaRPr lang="fr-FR" noProof="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A6D83A6-4CB6-DECA-9F66-550FCEBE471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995714" y="5288704"/>
            <a:ext cx="7016438" cy="887239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marL="0" indent="0" algn="ctr" rtl="0">
              <a:buNone/>
            </a:pPr>
            <a:r>
              <a:rPr lang="fr-FR" sz="1800" i="1" dirty="0"/>
              <a:t>Régression MIDAS roulante: secteur Télécom + Taux 10Y</a:t>
            </a:r>
            <a:endParaRPr lang="fr-FR" sz="1800" i="1" noProof="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A1C4F9-A02B-497B-F2B7-D4BF8220A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90" y="1111313"/>
            <a:ext cx="9497086" cy="429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90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9292-9FB6-F6C0-1DEF-50638C3EF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BDE701-1308-C552-C895-23636E2A3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18" y="345553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MIDAS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0D7834-2F9C-4F56-73C3-7FED2E74B1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18</a:t>
            </a:fld>
            <a:endParaRPr lang="fr-FR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262CF65-92EB-82BB-99AF-E9C73F9DF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375" y="1785324"/>
            <a:ext cx="5672893" cy="3153043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D6EEA3E-4202-7DE5-0512-FC0373E82C5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44602" y="4836031"/>
            <a:ext cx="7016438" cy="887239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marL="0" indent="0" algn="ctr" rtl="0">
              <a:buNone/>
            </a:pPr>
            <a:r>
              <a:rPr lang="fr-FR" sz="1800" i="1" dirty="0"/>
              <a:t>Expositions des secteurs aux variables macro</a:t>
            </a:r>
            <a:endParaRPr lang="fr-FR" sz="1800" i="1" noProof="0" dirty="0"/>
          </a:p>
        </p:txBody>
      </p:sp>
    </p:spTree>
    <p:extLst>
      <p:ext uri="{BB962C8B-B14F-4D97-AF65-F5344CB8AC3E}">
        <p14:creationId xmlns:p14="http://schemas.microsoft.com/office/powerpoint/2010/main" val="1146831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2CDCE-A456-E387-6CF8-8B24D747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4216B1-98E8-F576-E5FE-4CD6A8B1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18" y="345553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Market Timing : Stratégie Momentum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A681D6-B672-83F7-F7BE-501038CAC85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19</a:t>
            </a:fld>
            <a:endParaRPr lang="fr-FR" noProof="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19DEC6-F025-136F-9BC2-DF1539DF3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758" y="1025305"/>
            <a:ext cx="7279782" cy="27478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AF68020-3648-A505-8356-C0E256589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757" y="3700537"/>
            <a:ext cx="7279783" cy="27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1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F7704-9631-004B-2C71-1F307E736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4CD39C-84F1-FE24-C39D-B7B40016D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692" y="266324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4400" noProof="0" dirty="0"/>
              <a:t>Rendez-vous 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DBCE1A-986D-D917-79A7-A714C1B5155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965288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C8A40-A2C8-20C6-4E8D-284AE8B4F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C2D9D-8B6F-39A7-3584-511503A69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18" y="345553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Market Timing : Stratégie Momentum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275C62-E44D-8245-783B-C91E30F9053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20</a:t>
            </a:fld>
            <a:endParaRPr lang="fr-FR" noProof="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4F43EBB-010D-B496-6A3C-B37F0A4EE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151" y="1387466"/>
            <a:ext cx="7885778" cy="271477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D27BC8-B7F9-BB35-8E85-E5902DEBC5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935240" y="4378395"/>
            <a:ext cx="7885778" cy="887239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algn="ctr" rtl="0">
              <a:buFont typeface="Wingdings" panose="05000000000000000000" pitchFamily="2" charset="2"/>
              <a:buChar char="è"/>
            </a:pPr>
            <a:r>
              <a:rPr lang="fr-FR" sz="1800" dirty="0"/>
              <a:t>Approche validée : le </a:t>
            </a:r>
            <a:r>
              <a:rPr lang="fr-FR" sz="1800" dirty="0" err="1"/>
              <a:t>momentum</a:t>
            </a:r>
            <a:r>
              <a:rPr lang="fr-FR" sz="1800" dirty="0"/>
              <a:t> permet de surperformer</a:t>
            </a:r>
          </a:p>
          <a:p>
            <a:pPr algn="ctr" rtl="0">
              <a:buFont typeface="Wingdings" panose="05000000000000000000" pitchFamily="2" charset="2"/>
              <a:buChar char="è"/>
            </a:pPr>
            <a:r>
              <a:rPr lang="fr-FR" sz="1800" dirty="0"/>
              <a:t>Next </a:t>
            </a:r>
            <a:r>
              <a:rPr lang="fr-FR" sz="1800" dirty="0" err="1"/>
              <a:t>step</a:t>
            </a:r>
            <a:r>
              <a:rPr lang="fr-FR" sz="1800" dirty="0"/>
              <a:t> : implémenter un tilt de l’allocation macro avec Black-</a:t>
            </a:r>
            <a:r>
              <a:rPr lang="fr-FR" sz="1800" dirty="0" err="1"/>
              <a:t>Litterman</a:t>
            </a:r>
            <a:endParaRPr lang="fr-FR" sz="1800" noProof="0" dirty="0"/>
          </a:p>
        </p:txBody>
      </p:sp>
    </p:spTree>
    <p:extLst>
      <p:ext uri="{BB962C8B-B14F-4D97-AF65-F5344CB8AC3E}">
        <p14:creationId xmlns:p14="http://schemas.microsoft.com/office/powerpoint/2010/main" val="602817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07558-0EB8-F501-8201-7A49B3B72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B4B185-E1DC-9611-BC84-1C228D209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692" y="266324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4400" noProof="0" dirty="0"/>
              <a:t>Rendez-vous 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2608F3-2FCA-50F2-27A7-DB86F58FC95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21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41565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F0C43-0B97-6F0D-5D8B-D3485E51E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A4F-B85C-EFBA-F3A0-D1473EB16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379" y="23809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Construction d’un Framework de </a:t>
            </a:r>
            <a:r>
              <a:rPr lang="fr-FR" sz="3200" dirty="0" err="1"/>
              <a:t>backtest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F9852C-5ED9-50B3-AF75-4C18E0B299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22</a:t>
            </a:fld>
            <a:endParaRPr lang="fr-FR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7118319-5E8A-1193-8B13-980BCADDF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800" y="1289683"/>
            <a:ext cx="6702043" cy="100989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A1309CF-54AC-F07B-452E-E2E7DD7F5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800" y="3073694"/>
            <a:ext cx="2543530" cy="209579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0CDC8B4-BE02-DB7E-1CF2-7745EAF9B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671" y="1289683"/>
            <a:ext cx="2977054" cy="453125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225CAE3-3F36-390A-9EA1-7776D5EF3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6308" y="3429000"/>
            <a:ext cx="3241635" cy="9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34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AA1B5-C2DB-0100-47F8-C004EB5A5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135966-9B95-60A9-574B-271B98B3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379" y="23809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Connexion entres les 3 allocations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3323E7-FE84-17DF-985F-582590021C4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23</a:t>
            </a:fld>
            <a:endParaRPr lang="fr-FR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50AAF7-9282-171D-E2C7-903D4CC80BF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41147" y="959665"/>
            <a:ext cx="11325491" cy="5359653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marL="342900" indent="-342900" rtl="0">
              <a:buFont typeface="+mj-lt"/>
              <a:buAutoNum type="arabicPeriod"/>
            </a:pPr>
            <a:r>
              <a:rPr lang="fr-FR" sz="1800" b="1" dirty="0"/>
              <a:t>Allocation stratégique:</a:t>
            </a:r>
          </a:p>
          <a:p>
            <a:pPr lvl="1"/>
            <a:r>
              <a:rPr lang="fr-FR" sz="1800" dirty="0"/>
              <a:t>Max-Sharpe tous les 2 ans</a:t>
            </a:r>
          </a:p>
          <a:p>
            <a:pPr lvl="1"/>
            <a:r>
              <a:rPr lang="fr-FR" sz="1800" dirty="0"/>
              <a:t>Contraintes : max TE 7%, max Turnover 100%, pénalité </a:t>
            </a:r>
            <a:r>
              <a:rPr lang="fr-FR" sz="1800" dirty="0" err="1"/>
              <a:t>ridge</a:t>
            </a:r>
            <a:r>
              <a:rPr lang="fr-FR" sz="1800" dirty="0"/>
              <a:t>, bornes de poids 5% - 35%</a:t>
            </a:r>
          </a:p>
          <a:p>
            <a:pPr marL="342900" indent="-342900" rtl="0">
              <a:buFont typeface="+mj-lt"/>
              <a:buAutoNum type="arabicPeriod"/>
            </a:pPr>
            <a:r>
              <a:rPr lang="fr-FR" sz="1800" b="1" dirty="0"/>
              <a:t>Allocation tactique macro:</a:t>
            </a:r>
          </a:p>
          <a:p>
            <a:pPr lvl="1"/>
            <a:r>
              <a:rPr lang="fr-FR" sz="1800" dirty="0"/>
              <a:t>Matrice de sensibilité des secteurs aux variables macro-économiques</a:t>
            </a:r>
          </a:p>
          <a:p>
            <a:pPr lvl="1"/>
            <a:r>
              <a:rPr lang="fr-FR" sz="1800" dirty="0"/>
              <a:t>Filtrage : dernière valeur &gt; 0,5 écart type de la moyenne sur une période de 2 ans</a:t>
            </a:r>
          </a:p>
          <a:p>
            <a:pPr marL="342900" indent="-342900" rtl="0">
              <a:buFont typeface="+mj-lt"/>
              <a:buAutoNum type="arabicPeriod"/>
            </a:pPr>
            <a:r>
              <a:rPr lang="fr-FR" sz="1800" b="1" dirty="0"/>
              <a:t>Allocation market-timing:</a:t>
            </a:r>
          </a:p>
          <a:p>
            <a:pPr lvl="1"/>
            <a:r>
              <a:rPr lang="fr-FR" sz="1800" dirty="0"/>
              <a:t>Momentum inversé: on pondère négativement les secteurs qui ont le pire </a:t>
            </a:r>
            <a:r>
              <a:rPr lang="fr-FR" sz="1800" dirty="0" err="1"/>
              <a:t>momentum</a:t>
            </a:r>
            <a:endParaRPr lang="fr-FR" sz="1800" dirty="0"/>
          </a:p>
          <a:p>
            <a:pPr lvl="1"/>
            <a:r>
              <a:rPr lang="fr-FR" sz="1800" dirty="0"/>
              <a:t>Momentum calculé sur une fenêtre de 2 ans</a:t>
            </a:r>
          </a:p>
        </p:txBody>
      </p:sp>
    </p:spTree>
    <p:extLst>
      <p:ext uri="{BB962C8B-B14F-4D97-AF65-F5344CB8AC3E}">
        <p14:creationId xmlns:p14="http://schemas.microsoft.com/office/powerpoint/2010/main" val="1771375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27946-6758-A205-368B-031B2837E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CB83A3-59FD-8182-694A-798A7785F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379" y="23809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Matrice de sensibilités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DADAED-70FA-28E4-1A97-BB4B50FEAB5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24</a:t>
            </a:fld>
            <a:endParaRPr lang="fr-FR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6078B87-3CF7-F9C1-B1BB-A1869A96F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108" y="2281077"/>
            <a:ext cx="4210638" cy="229584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8140D8B-9DAB-87F1-CD86-6F480BE2B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720" y="1938750"/>
            <a:ext cx="4287520" cy="2980498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D2E8283-D547-1CDF-8309-15E910E65003}"/>
              </a:ext>
            </a:extLst>
          </p:cNvPr>
          <p:cNvCxnSpPr/>
          <p:nvPr/>
        </p:nvCxnSpPr>
        <p:spPr>
          <a:xfrm>
            <a:off x="5628640" y="3428999"/>
            <a:ext cx="13512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354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C3FCE-68F4-CD1B-2F53-39433CF59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C3A617-4098-9A22-6E70-6FCF0907D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379" y="23809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Résultats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26A2BE-3407-CEF4-15AB-6DEB93935E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25</a:t>
            </a:fld>
            <a:endParaRPr lang="fr-FR" noProof="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6B8D3C-13C2-D358-D253-6F1748128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9" y="1000065"/>
            <a:ext cx="10838761" cy="533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72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D28FA-F282-E8DD-5394-03BE9198C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6068A6-B60D-CE7C-8680-455E0B7F8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379" y="23809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Résultats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771829-B60A-D218-37C9-575E390B82E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26</a:t>
            </a:fld>
            <a:endParaRPr lang="fr-FR" noProof="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2F45EBC-8B49-C45A-A981-8B84A4C4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334" y="1534564"/>
            <a:ext cx="10061714" cy="205184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6B11ABC-5F3D-732A-A6B2-79E70D4A8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334" y="3586408"/>
            <a:ext cx="10061714" cy="204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83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086B5-69E9-D69C-AB99-B399829B2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4FA7BB-778A-361F-866F-0DBAB47C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379" y="23809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Résultats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E2BE9D-94AE-D2B5-9709-47E1A12389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27</a:t>
            </a:fld>
            <a:endParaRPr lang="fr-FR" noProof="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7D9E6D-8ED9-0034-FEC7-E8086B8FD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058" y="872192"/>
            <a:ext cx="10661964" cy="25568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3DCFB61-D575-C49F-C121-1644F386B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058" y="3386793"/>
            <a:ext cx="5395865" cy="301049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5D64E5A-915D-901C-0C42-D1F105C03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668" y="3419883"/>
            <a:ext cx="6144354" cy="294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19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E6276-108E-377F-B627-612A906BE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D63B2E-A7C4-3B63-A79E-A6FB03B4C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19" y="280285"/>
            <a:ext cx="9191292" cy="76576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fr-FR" noProof="0" dirty="0"/>
              <a:t>Plan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5C69C7-C128-A8EE-834E-5F1242B52C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3</a:t>
            </a:fld>
            <a:endParaRPr lang="fr-FR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39B6BEF-ECF4-B37A-6389-1AD8796CAF9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41147" y="824996"/>
            <a:ext cx="11325491" cy="2906162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noProof="0" dirty="0"/>
              <a:t>Allocation Stratégique : allocation long terme optimisée via MVO, ERC …</a:t>
            </a:r>
          </a:p>
          <a:p>
            <a:pPr rtl="0"/>
            <a:r>
              <a:rPr lang="fr-FR" dirty="0"/>
              <a:t>Allocation Tactique : tilter notre vision long terme par des vues cours terme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Vues macroéconomiques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Ajuter nos pondérations en conséquence : BL ?</a:t>
            </a:r>
          </a:p>
          <a:p>
            <a:pPr rtl="0"/>
            <a:endParaRPr lang="fr-FR" sz="1800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A8035A-AA54-0F22-3C51-3BFB1C23D351}"/>
              </a:ext>
            </a:extLst>
          </p:cNvPr>
          <p:cNvSpPr txBox="1">
            <a:spLocks/>
          </p:cNvSpPr>
          <p:nvPr/>
        </p:nvSpPr>
        <p:spPr>
          <a:xfrm>
            <a:off x="1041147" y="3976703"/>
            <a:ext cx="11325491" cy="170884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de-DE"/>
            </a:defPPr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Diversification</a:t>
            </a:r>
          </a:p>
          <a:p>
            <a:r>
              <a:rPr lang="fr-FR" sz="1800" dirty="0"/>
              <a:t>Instruments autorisés &amp; levier : future ?</a:t>
            </a:r>
          </a:p>
          <a:p>
            <a:r>
              <a:rPr lang="fr-FR" sz="1800" dirty="0"/>
              <a:t>Thématique : cyclique vs défensif</a:t>
            </a:r>
          </a:p>
          <a:p>
            <a:r>
              <a:rPr lang="fr-FR" sz="1800" dirty="0"/>
              <a:t>Typologie de client ?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916D4662-7B23-15F4-B05D-8A9CA622B28D}"/>
              </a:ext>
            </a:extLst>
          </p:cNvPr>
          <p:cNvSpPr txBox="1">
            <a:spLocks/>
          </p:cNvSpPr>
          <p:nvPr/>
        </p:nvSpPr>
        <p:spPr>
          <a:xfrm>
            <a:off x="1381119" y="3223455"/>
            <a:ext cx="9191292" cy="76576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defPPr>
              <a:defRPr lang="de-DE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Points d’attention</a:t>
            </a:r>
          </a:p>
        </p:txBody>
      </p:sp>
    </p:spTree>
    <p:extLst>
      <p:ext uri="{BB962C8B-B14F-4D97-AF65-F5344CB8AC3E}">
        <p14:creationId xmlns:p14="http://schemas.microsoft.com/office/powerpoint/2010/main" val="578397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32142-68E9-E1BC-1DA3-8A10D005A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00646-8E04-FCE3-D332-467EF9759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19" y="425447"/>
            <a:ext cx="9191292" cy="76576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fr-FR" noProof="0" dirty="0"/>
              <a:t>Données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AF718D-1FE4-123A-1EB8-249BE9AEF9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4</a:t>
            </a:fld>
            <a:endParaRPr lang="fr-FR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807BF65-2EF1-ADDC-7CBE-30D49BB45C5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633327" y="2562130"/>
            <a:ext cx="3878168" cy="23584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1800" noProof="0" dirty="0"/>
              <a:t>Données FactSet</a:t>
            </a:r>
          </a:p>
          <a:p>
            <a:pPr rtl="0"/>
            <a:r>
              <a:rPr lang="fr-FR" sz="1800" dirty="0"/>
              <a:t>14 ans d’historique (2011/2025)</a:t>
            </a:r>
          </a:p>
          <a:p>
            <a:pPr rtl="0"/>
            <a:r>
              <a:rPr lang="fr-FR" sz="1800" dirty="0"/>
              <a:t>Prix des indices total return</a:t>
            </a:r>
          </a:p>
          <a:p>
            <a:pPr rtl="0"/>
            <a:endParaRPr lang="fr-FR" sz="1800" noProof="0" dirty="0"/>
          </a:p>
        </p:txBody>
      </p:sp>
      <p:pic>
        <p:nvPicPr>
          <p:cNvPr id="11" name="Image 10" descr="Une image contenant texte, Tracé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E693B007-2C58-203B-7950-9412CEA20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540" y="1481990"/>
            <a:ext cx="7538446" cy="38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40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C1FD2-D728-4F95-6D5A-385B894EA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0190F-1E2B-4CE3-EE43-7EB1261C2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19" y="425447"/>
            <a:ext cx="9191292" cy="76576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fr-FR" noProof="0" dirty="0"/>
              <a:t>Allocation stratégique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D8F710-8CFC-7381-DBC0-EFA9054A79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5</a:t>
            </a:fld>
            <a:endParaRPr lang="fr-FR" noProof="0" dirty="0"/>
          </a:p>
        </p:txBody>
      </p:sp>
      <p:pic>
        <p:nvPicPr>
          <p:cNvPr id="7" name="Image 6" descr="Une image contenant texte, capture d’écran, Caractère coloré, motif&#10;&#10;Le contenu généré par l’IA peut être incorrect.">
            <a:extLst>
              <a:ext uri="{FF2B5EF4-FFF2-40B4-BE49-F238E27FC236}">
                <a16:creationId xmlns:a16="http://schemas.microsoft.com/office/drawing/2014/main" id="{E2D7135A-763D-0674-3D02-8B8701C69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477" y="1248551"/>
            <a:ext cx="5249485" cy="4637703"/>
          </a:xfrm>
          <a:prstGeom prst="rect">
            <a:avLst/>
          </a:prstGeom>
        </p:spPr>
      </p:pic>
      <p:pic>
        <p:nvPicPr>
          <p:cNvPr id="10" name="Image 9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17D50AA1-30E4-D604-0779-9FC5E5B3C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001" y="2039811"/>
            <a:ext cx="5880476" cy="305518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1B06DDD-9867-7967-A7EF-FFE895BE3769}"/>
              </a:ext>
            </a:extLst>
          </p:cNvPr>
          <p:cNvSpPr txBox="1"/>
          <p:nvPr/>
        </p:nvSpPr>
        <p:spPr>
          <a:xfrm>
            <a:off x="1799835" y="5215425"/>
            <a:ext cx="420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u="sng" dirty="0"/>
              <a:t>Rendements annualisés des secteurs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7F1C681-7CB6-B206-0B95-BAAF285350BE}"/>
              </a:ext>
            </a:extLst>
          </p:cNvPr>
          <p:cNvSpPr txBox="1"/>
          <p:nvPr/>
        </p:nvSpPr>
        <p:spPr>
          <a:xfrm>
            <a:off x="7579056" y="5902890"/>
            <a:ext cx="420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u="sng" dirty="0"/>
              <a:t>Matrice de corrélation des secteurs</a:t>
            </a:r>
          </a:p>
        </p:txBody>
      </p:sp>
    </p:spTree>
    <p:extLst>
      <p:ext uri="{BB962C8B-B14F-4D97-AF65-F5344CB8AC3E}">
        <p14:creationId xmlns:p14="http://schemas.microsoft.com/office/powerpoint/2010/main" val="907988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45D78-80E5-AFAC-810E-DD57D5DFF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8E631E-1CA3-4F5B-25D3-200740D27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19" y="425447"/>
            <a:ext cx="9191292" cy="76576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fr-FR" noProof="0" dirty="0"/>
              <a:t>Allocation stratégique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96FDAA-6F8F-731D-78AD-ACA46B0B32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6</a:t>
            </a:fld>
            <a:endParaRPr lang="fr-FR" noProof="0" dirty="0"/>
          </a:p>
        </p:txBody>
      </p:sp>
      <p:pic>
        <p:nvPicPr>
          <p:cNvPr id="5" name="Image 4" descr="Une image contenant texte, diagramme, cercl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C08F5249-560C-4E02-9B52-3C961C94F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317" y="1487187"/>
            <a:ext cx="5371290" cy="4160067"/>
          </a:xfrm>
          <a:prstGeom prst="rect">
            <a:avLst/>
          </a:prstGeom>
        </p:spPr>
      </p:pic>
      <p:pic>
        <p:nvPicPr>
          <p:cNvPr id="10" name="Image 9" descr="Une image contenant diagramme, texte, cercl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25DB9818-B36B-5403-3B24-4CB666198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632" y="1487187"/>
            <a:ext cx="4786368" cy="416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2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D15F1-4B2A-BBF7-0C8E-B9C3C8072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68DF81-0B7E-A1BA-BCF1-BAB96E1FA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19" y="425447"/>
            <a:ext cx="9191292" cy="76576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fr-FR" noProof="0" dirty="0"/>
              <a:t>Allocation stratégique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EC5D3B-3B4E-1ABD-352F-E40B688446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7</a:t>
            </a:fld>
            <a:endParaRPr lang="fr-FR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A9AEC541-6632-D7CE-FC27-6CC29D677253}"/>
              </a:ext>
            </a:extLst>
          </p:cNvPr>
          <p:cNvSpPr txBox="1">
            <a:spLocks/>
          </p:cNvSpPr>
          <p:nvPr/>
        </p:nvSpPr>
        <p:spPr>
          <a:xfrm>
            <a:off x="1944793" y="1663577"/>
            <a:ext cx="8627617" cy="2111718"/>
          </a:xfrm>
          <a:prstGeom prst="rect">
            <a:avLst/>
          </a:prstGeom>
        </p:spPr>
        <p:txBody>
          <a:bodyPr vert="horz" lIns="0" tIns="0" rIns="0" bIns="0" rtlCol="0" anchor="ctr">
            <a:normAutofit lnSpcReduction="10000"/>
          </a:bodyPr>
          <a:lstStyle>
            <a:defPPr>
              <a:defRPr lang="de-DE"/>
            </a:defPPr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Optimisation max Shape ratio</a:t>
            </a:r>
          </a:p>
          <a:p>
            <a:r>
              <a:rPr lang="fr-FR" sz="1800" dirty="0"/>
              <a:t>Max concentration par secteur = 15%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800" dirty="0"/>
              <a:t>Idée : dévié du benchmark plutôt que limite absolue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FR" sz="1800" dirty="0"/>
          </a:p>
          <a:p>
            <a:r>
              <a:rPr lang="fr-FR" sz="1800" dirty="0"/>
              <a:t>Objectif : gagner en Sharpe pour se permettre des paris à cours terme</a:t>
            </a:r>
          </a:p>
          <a:p>
            <a:endParaRPr lang="fr-FR" sz="1800" dirty="0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6AB3966A-61DD-3FCF-E3C4-9318A1028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764" y="4470422"/>
            <a:ext cx="2286319" cy="724001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34718A28-6C23-921F-5FF9-4858E2B33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993" y="4460543"/>
            <a:ext cx="2286319" cy="73388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A10CAAF-AAB0-30CC-CF53-F5891F239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7879" y="3922427"/>
            <a:ext cx="2676899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62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2F38E-B66D-4DBF-7269-C75CC0EFF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5FC04-79A3-5452-7270-480ECEEB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692" y="266324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4400" noProof="0" dirty="0"/>
              <a:t>Rendez-vous </a:t>
            </a:r>
            <a:r>
              <a:rPr lang="fr-FR" sz="4400" dirty="0"/>
              <a:t>2</a:t>
            </a:r>
            <a:endParaRPr lang="fr-FR" sz="44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F5EF0F-8E31-3AA4-39E5-9DAEC62BCE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79189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B5B7A-F937-86FF-2E7C-454B93528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233B42-B427-3229-67C5-AE1A19BC1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19" y="280285"/>
            <a:ext cx="9191292" cy="765760"/>
          </a:xfrm>
        </p:spPr>
        <p:txBody>
          <a:bodyPr rtlCol="0">
            <a:normAutofit fontScale="90000"/>
          </a:bodyPr>
          <a:lstStyle>
            <a:defPPr>
              <a:defRPr lang="de-DE"/>
            </a:defPPr>
          </a:lstStyle>
          <a:p>
            <a:pPr rtl="0"/>
            <a:r>
              <a:rPr lang="fr-FR" noProof="0" dirty="0"/>
              <a:t>Prise en compte des vues macro-économiques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6E30DF-EDCE-49CE-04A5-DB772A7627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9</a:t>
            </a:fld>
            <a:endParaRPr lang="fr-FR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994262-9557-53EE-FE43-121C912B51E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41147" y="959665"/>
            <a:ext cx="11325491" cy="5359653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marL="0" indent="0" rtl="0">
              <a:buNone/>
            </a:pPr>
            <a:r>
              <a:rPr lang="fr-FR" sz="1800" b="1" u="sng" noProof="0" dirty="0"/>
              <a:t>Première approche :</a:t>
            </a:r>
            <a:endParaRPr lang="fr-FR" sz="1800" noProof="0" dirty="0"/>
          </a:p>
          <a:p>
            <a:pPr rtl="0"/>
            <a:r>
              <a:rPr lang="fr-FR" sz="1800" noProof="0" dirty="0"/>
              <a:t>Identification des </a:t>
            </a:r>
            <a:r>
              <a:rPr lang="el-GR" sz="1800" b="0" i="0" dirty="0">
                <a:effectLst/>
              </a:rPr>
              <a:t>β</a:t>
            </a:r>
            <a:r>
              <a:rPr lang="fr-FR" sz="1800" noProof="0" dirty="0"/>
              <a:t> au marché des secteurs du STOXX600</a:t>
            </a:r>
          </a:p>
          <a:p>
            <a:pPr rtl="0"/>
            <a:r>
              <a:rPr lang="fr-FR" sz="1800" dirty="0"/>
              <a:t>Construction d’un score de stress de marché : agrégation des variables macro-économiques</a:t>
            </a:r>
          </a:p>
          <a:p>
            <a:pPr rtl="0"/>
            <a:r>
              <a:rPr lang="fr-FR" sz="1800" dirty="0"/>
              <a:t>Surpondération des secteurs défensifs &amp; sous-pondération des secteurs offensifs via Black-</a:t>
            </a:r>
            <a:r>
              <a:rPr lang="fr-FR" sz="1800" dirty="0" err="1"/>
              <a:t>Litterman</a:t>
            </a:r>
            <a:endParaRPr lang="fr-FR" sz="1800" dirty="0"/>
          </a:p>
          <a:p>
            <a:pPr rtl="0"/>
            <a:endParaRPr lang="fr-FR" sz="1800" dirty="0"/>
          </a:p>
          <a:p>
            <a:pPr rtl="0">
              <a:buFont typeface="Wingdings" panose="05000000000000000000" pitchFamily="2" charset="2"/>
              <a:buChar char="è"/>
            </a:pPr>
            <a:r>
              <a:rPr lang="fr-FR" sz="1800" dirty="0"/>
              <a:t>Avantage : simplicité de la vue via l’agrégation</a:t>
            </a:r>
          </a:p>
          <a:p>
            <a:pPr rtl="0">
              <a:buFont typeface="Wingdings" panose="05000000000000000000" pitchFamily="2" charset="2"/>
              <a:buChar char="è"/>
            </a:pPr>
            <a:r>
              <a:rPr lang="fr-FR" sz="1800" dirty="0"/>
              <a:t>Inconvénient : grande perte d’information via la destruction de granularité</a:t>
            </a:r>
          </a:p>
          <a:p>
            <a:pPr rtl="0"/>
            <a:endParaRPr lang="fr-FR" sz="1800" noProof="0" dirty="0"/>
          </a:p>
          <a:p>
            <a:pPr marL="0" indent="0" rtl="0">
              <a:buNone/>
            </a:pPr>
            <a:r>
              <a:rPr lang="fr-FR" sz="1800" b="1" u="sng" dirty="0"/>
              <a:t>Réflexions :</a:t>
            </a:r>
            <a:endParaRPr lang="fr-FR" sz="1800" noProof="0" dirty="0"/>
          </a:p>
          <a:p>
            <a:r>
              <a:rPr lang="fr-FR" sz="1800" dirty="0"/>
              <a:t>Régressions MIDAS pour identifier les </a:t>
            </a:r>
            <a:r>
              <a:rPr lang="el-GR" sz="1800" b="0" i="0" dirty="0">
                <a:effectLst/>
              </a:rPr>
              <a:t>β</a:t>
            </a:r>
            <a:r>
              <a:rPr lang="fr-FR" sz="1800" b="0" i="0" dirty="0">
                <a:effectLst/>
              </a:rPr>
              <a:t> des secteurs avec chaque variable macr</a:t>
            </a:r>
            <a:r>
              <a:rPr lang="fr-FR" sz="1800" dirty="0"/>
              <a:t>o d’intérêt</a:t>
            </a:r>
          </a:p>
          <a:p>
            <a:r>
              <a:rPr lang="fr-FR" sz="1800" dirty="0"/>
              <a:t>Filtrage pondéré par les </a:t>
            </a:r>
            <a:r>
              <a:rPr lang="el-GR" sz="1800" b="0" i="0" dirty="0">
                <a:effectLst/>
              </a:rPr>
              <a:t>β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656329143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8696B"/>
      </a:accent1>
      <a:accent2>
        <a:srgbClr val="95B8BF"/>
      </a:accent2>
      <a:accent3>
        <a:srgbClr val="BFD4D9"/>
      </a:accent3>
      <a:accent4>
        <a:srgbClr val="5B4839"/>
      </a:accent4>
      <a:accent5>
        <a:srgbClr val="C3A398"/>
      </a:accent5>
      <a:accent6>
        <a:srgbClr val="CA553E"/>
      </a:accent6>
      <a:hlink>
        <a:srgbClr val="0563C1"/>
      </a:hlink>
      <a:folHlink>
        <a:srgbClr val="954F72"/>
      </a:folHlink>
    </a:clrScheme>
    <a:fontScheme name="Custom 30">
      <a:majorFont>
        <a:latin typeface="Tisa Offc Serif Pro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5">
              <a:lumMod val="20000"/>
              <a:lumOff val="8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72938327_TF78544816_Win32" id="{A86D2529-0102-4786-A7BE-258984D63721}" vid="{FE3B0FAD-7AD0-46AD-A4CD-14C47D9E5FB9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69E9DE5-EFFE-4262-A023-32732F0B66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DE3707C-8CAB-4302-B7E1-D32E1543E0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B7358-0BCB-4DEB-B717-C1D7CC555F0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Moderne Konferenzpräsentation</Template>
  <TotalTime>0</TotalTime>
  <Words>444</Words>
  <Application>Microsoft Office PowerPoint</Application>
  <PresentationFormat>Grand écran</PresentationFormat>
  <Paragraphs>125</Paragraphs>
  <Slides>27</Slides>
  <Notes>27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3" baseType="lpstr">
      <vt:lpstr>Arial</vt:lpstr>
      <vt:lpstr>Calibri</vt:lpstr>
      <vt:lpstr>Tisa Offc Serif Pro</vt:lpstr>
      <vt:lpstr>Univers Light</vt:lpstr>
      <vt:lpstr>Wingdings</vt:lpstr>
      <vt:lpstr>Benutzerdefiniert</vt:lpstr>
      <vt:lpstr>Avancées projet solution d‘investissement</vt:lpstr>
      <vt:lpstr>Rendez-vous 1</vt:lpstr>
      <vt:lpstr>Plan</vt:lpstr>
      <vt:lpstr>Données</vt:lpstr>
      <vt:lpstr>Allocation stratégique</vt:lpstr>
      <vt:lpstr>Allocation stratégique</vt:lpstr>
      <vt:lpstr>Allocation stratégique</vt:lpstr>
      <vt:lpstr>Rendez-vous 2</vt:lpstr>
      <vt:lpstr>Prise en compte des vues macro-économiques</vt:lpstr>
      <vt:lpstr>β du CAPM</vt:lpstr>
      <vt:lpstr>Variable de stress</vt:lpstr>
      <vt:lpstr>Tilter l’allocation de long terme</vt:lpstr>
      <vt:lpstr>Premiers backtest : Benchmark</vt:lpstr>
      <vt:lpstr>Premiers backtest : Allocation Stratégique</vt:lpstr>
      <vt:lpstr>Premiers backtest : Benchmark</vt:lpstr>
      <vt:lpstr>Rendez-vous 3</vt:lpstr>
      <vt:lpstr>MIDAS</vt:lpstr>
      <vt:lpstr>MIDAS</vt:lpstr>
      <vt:lpstr>Market Timing : Stratégie Momentum</vt:lpstr>
      <vt:lpstr>Market Timing : Stratégie Momentum</vt:lpstr>
      <vt:lpstr>Rendez-vous 4</vt:lpstr>
      <vt:lpstr>Construction d’un Framework de backtest</vt:lpstr>
      <vt:lpstr>Connexion entres les 3 allocations</vt:lpstr>
      <vt:lpstr>Matrice de sensibilités</vt:lpstr>
      <vt:lpstr>Résultats</vt:lpstr>
      <vt:lpstr>Résultats</vt:lpstr>
      <vt:lpstr>Résultats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CHARBONNIER Thibault</dc:creator>
  <cp:lastModifiedBy>CHARBONNIER Thibault</cp:lastModifiedBy>
  <cp:revision>7</cp:revision>
  <dcterms:created xsi:type="dcterms:W3CDTF">2025-02-24T18:44:08Z</dcterms:created>
  <dcterms:modified xsi:type="dcterms:W3CDTF">2025-03-24T21:28:24Z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